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%20Computer%20files\Experiments\Carbohydrate%20Updated%2001_202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38277543316996"/>
          <c:y val="6.6370364176577268E-2"/>
          <c:w val="0.83846857060473412"/>
          <c:h val="0.51546405236158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'Hemis (2)'!$M$27</c:f>
              <c:strCache>
                <c:ptCount val="1"/>
                <c:pt idx="0">
                  <c:v>Orange carrot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'Hemis (2)'!$N$29:$V$29</c:f>
                <c:numCache>
                  <c:formatCode>General</c:formatCode>
                  <c:ptCount val="9"/>
                  <c:pt idx="0">
                    <c:v>0.89644468898857554</c:v>
                  </c:pt>
                  <c:pt idx="1">
                    <c:v>7.3406495000258136</c:v>
                  </c:pt>
                  <c:pt idx="2">
                    <c:v>4.6950924211231939</c:v>
                  </c:pt>
                  <c:pt idx="3">
                    <c:v>3.9273232348522207</c:v>
                  </c:pt>
                  <c:pt idx="4">
                    <c:v>5.2364476283005672</c:v>
                  </c:pt>
                  <c:pt idx="5">
                    <c:v>3.6076427847115311</c:v>
                  </c:pt>
                  <c:pt idx="6">
                    <c:v>0.65800085171360834</c:v>
                  </c:pt>
                  <c:pt idx="7">
                    <c:v>9.6226736109183673</c:v>
                  </c:pt>
                  <c:pt idx="8">
                    <c:v>0.31701664820244219</c:v>
                  </c:pt>
                </c:numCache>
              </c:numRef>
            </c:plus>
            <c:minus>
              <c:numRef>
                <c:f>'Hemis (2)'!$N$29:$V$29</c:f>
                <c:numCache>
                  <c:formatCode>General</c:formatCode>
                  <c:ptCount val="9"/>
                  <c:pt idx="0">
                    <c:v>0.89644468898857554</c:v>
                  </c:pt>
                  <c:pt idx="1">
                    <c:v>7.3406495000258136</c:v>
                  </c:pt>
                  <c:pt idx="2">
                    <c:v>4.6950924211231939</c:v>
                  </c:pt>
                  <c:pt idx="3">
                    <c:v>3.9273232348522207</c:v>
                  </c:pt>
                  <c:pt idx="4">
                    <c:v>5.2364476283005672</c:v>
                  </c:pt>
                  <c:pt idx="5">
                    <c:v>3.6076427847115311</c:v>
                  </c:pt>
                  <c:pt idx="6">
                    <c:v>0.65800085171360834</c:v>
                  </c:pt>
                  <c:pt idx="7">
                    <c:v>9.6226736109183673</c:v>
                  </c:pt>
                  <c:pt idx="8">
                    <c:v>0.31701664820244219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'Hemis (2)'!$N$26:$V$26</c:f>
              <c:strCache>
                <c:ptCount val="9"/>
                <c:pt idx="0">
                  <c:v>Mannose</c:v>
                </c:pt>
                <c:pt idx="1">
                  <c:v>Glucose</c:v>
                </c:pt>
                <c:pt idx="2">
                  <c:v>Galactose</c:v>
                </c:pt>
                <c:pt idx="3">
                  <c:v>Xylose</c:v>
                </c:pt>
                <c:pt idx="4">
                  <c:v>Arabinose</c:v>
                </c:pt>
                <c:pt idx="5">
                  <c:v>Rhamnose</c:v>
                </c:pt>
                <c:pt idx="6">
                  <c:v>Glucuronic acid</c:v>
                </c:pt>
                <c:pt idx="7">
                  <c:v>Galacturonic acid</c:v>
                </c:pt>
                <c:pt idx="8">
                  <c:v>4-O-MeGlucuronic acid</c:v>
                </c:pt>
              </c:strCache>
            </c:strRef>
          </c:cat>
          <c:val>
            <c:numRef>
              <c:f>'Hemis (2)'!$N$27:$V$27</c:f>
              <c:numCache>
                <c:formatCode>General</c:formatCode>
                <c:ptCount val="9"/>
                <c:pt idx="0">
                  <c:v>9.183807899580426</c:v>
                </c:pt>
                <c:pt idx="1">
                  <c:v>43.988144683948633</c:v>
                </c:pt>
                <c:pt idx="2">
                  <c:v>34.744032270530667</c:v>
                </c:pt>
                <c:pt idx="3">
                  <c:v>13.79385117887538</c:v>
                </c:pt>
                <c:pt idx="4">
                  <c:v>23.786225041475713</c:v>
                </c:pt>
                <c:pt idx="5">
                  <c:v>25.642844579831479</c:v>
                </c:pt>
                <c:pt idx="6">
                  <c:v>2.4955237645730435</c:v>
                </c:pt>
                <c:pt idx="7">
                  <c:v>239.41547295498032</c:v>
                </c:pt>
                <c:pt idx="8">
                  <c:v>3.2163188556832081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FC-479C-A4E1-0B978A43D5E2}"/>
            </c:ext>
          </c:extLst>
        </c:ser>
        <c:ser>
          <c:idx val="1"/>
          <c:order val="1"/>
          <c:tx>
            <c:strRef>
              <c:f>'Hemis (2)'!$M$28</c:f>
              <c:strCache>
                <c:ptCount val="1"/>
                <c:pt idx="0">
                  <c:v>Blackened carrot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'Hemis (2)'!$N$30:$V$30</c:f>
                <c:numCache>
                  <c:formatCode>General</c:formatCode>
                  <c:ptCount val="9"/>
                  <c:pt idx="0">
                    <c:v>1.4027339837356771</c:v>
                  </c:pt>
                  <c:pt idx="1">
                    <c:v>9.164329391542676</c:v>
                  </c:pt>
                  <c:pt idx="2">
                    <c:v>3.1749450706399154</c:v>
                  </c:pt>
                  <c:pt idx="3">
                    <c:v>2.6674516727565134</c:v>
                  </c:pt>
                  <c:pt idx="4">
                    <c:v>6.6568812591135709</c:v>
                  </c:pt>
                  <c:pt idx="5">
                    <c:v>3.3242378380674005</c:v>
                  </c:pt>
                  <c:pt idx="6">
                    <c:v>0.60394572242028111</c:v>
                  </c:pt>
                  <c:pt idx="7">
                    <c:v>32.682889046856381</c:v>
                  </c:pt>
                  <c:pt idx="8">
                    <c:v>0.58382132952825239</c:v>
                  </c:pt>
                </c:numCache>
              </c:numRef>
            </c:plus>
            <c:minus>
              <c:numRef>
                <c:f>'Hemis (2)'!$N$30:$V$30</c:f>
                <c:numCache>
                  <c:formatCode>General</c:formatCode>
                  <c:ptCount val="9"/>
                  <c:pt idx="0">
                    <c:v>1.4027339837356771</c:v>
                  </c:pt>
                  <c:pt idx="1">
                    <c:v>9.164329391542676</c:v>
                  </c:pt>
                  <c:pt idx="2">
                    <c:v>3.1749450706399154</c:v>
                  </c:pt>
                  <c:pt idx="3">
                    <c:v>2.6674516727565134</c:v>
                  </c:pt>
                  <c:pt idx="4">
                    <c:v>6.6568812591135709</c:v>
                  </c:pt>
                  <c:pt idx="5">
                    <c:v>3.3242378380674005</c:v>
                  </c:pt>
                  <c:pt idx="6">
                    <c:v>0.60394572242028111</c:v>
                  </c:pt>
                  <c:pt idx="7">
                    <c:v>32.682889046856381</c:v>
                  </c:pt>
                  <c:pt idx="8">
                    <c:v>0.58382132952825239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'Hemis (2)'!$N$26:$V$26</c:f>
              <c:strCache>
                <c:ptCount val="9"/>
                <c:pt idx="0">
                  <c:v>Mannose</c:v>
                </c:pt>
                <c:pt idx="1">
                  <c:v>Glucose</c:v>
                </c:pt>
                <c:pt idx="2">
                  <c:v>Galactose</c:v>
                </c:pt>
                <c:pt idx="3">
                  <c:v>Xylose</c:v>
                </c:pt>
                <c:pt idx="4">
                  <c:v>Arabinose</c:v>
                </c:pt>
                <c:pt idx="5">
                  <c:v>Rhamnose</c:v>
                </c:pt>
                <c:pt idx="6">
                  <c:v>Glucuronic acid</c:v>
                </c:pt>
                <c:pt idx="7">
                  <c:v>Galacturonic acid</c:v>
                </c:pt>
                <c:pt idx="8">
                  <c:v>4-O-MeGlucuronic acid</c:v>
                </c:pt>
              </c:strCache>
            </c:strRef>
          </c:cat>
          <c:val>
            <c:numRef>
              <c:f>'Hemis (2)'!$N$28:$V$28</c:f>
              <c:numCache>
                <c:formatCode>General</c:formatCode>
                <c:ptCount val="9"/>
                <c:pt idx="0">
                  <c:v>7.8883493193944414</c:v>
                </c:pt>
                <c:pt idx="1">
                  <c:v>38.60052771597968</c:v>
                </c:pt>
                <c:pt idx="2">
                  <c:v>36.249569605650976</c:v>
                </c:pt>
                <c:pt idx="3">
                  <c:v>9.6664248789486713</c:v>
                </c:pt>
                <c:pt idx="4">
                  <c:v>29.905418453543689</c:v>
                </c:pt>
                <c:pt idx="5">
                  <c:v>21.586343206509142</c:v>
                </c:pt>
                <c:pt idx="6">
                  <c:v>2.7606710712153566</c:v>
                </c:pt>
                <c:pt idx="7">
                  <c:v>189.48524761035392</c:v>
                </c:pt>
                <c:pt idx="8">
                  <c:v>3.7394068808234593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FC-479C-A4E1-0B978A43D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04846160"/>
        <c:axId val="1600527488"/>
      </c:barChart>
      <c:catAx>
        <c:axId val="160484616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527488"/>
        <c:crosses val="autoZero"/>
        <c:auto val="1"/>
        <c:lblAlgn val="ctr"/>
        <c:lblOffset val="100"/>
        <c:noMultiLvlLbl val="0"/>
      </c:catAx>
      <c:valAx>
        <c:axId val="16005274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GB" sz="11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cs typeface="Arial" panose="020B0604020202020204" pitchFamily="34" charset="0"/>
                  </a:rPr>
                  <a:t>Carbohydrate Monomers (mg/g)</a:t>
                </a:r>
              </a:p>
            </c:rich>
          </c:tx>
          <c:layout>
            <c:manualLayout>
              <c:xMode val="edge"/>
              <c:yMode val="edge"/>
              <c:x val="2.2473229966709481E-2"/>
              <c:y val="0.10526584973862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4846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0.82997</cdr:x>
      <cdr:y>0.19086</cdr:y>
    </cdr:from>
    <cdr:to>
      <cdr:x>0.87034</cdr:x>
      <cdr:y>0.22824</cdr:y>
    </cdr:to>
    <cdr:sp macro="" textlink="">
      <cdr:nvSpPr>
        <cdr:cNvPr id="2" name="TextBox 2">
          <a:extLst xmlns:a="http://schemas.openxmlformats.org/drawingml/2006/main">
            <a:ext uri="{FF2B5EF4-FFF2-40B4-BE49-F238E27FC236}">
              <a16:creationId xmlns:a16="http://schemas.microsoft.com/office/drawing/2014/main" id="{0A776E4E-8EA0-411C-9C25-EB9163B28B6E}"/>
            </a:ext>
          </a:extLst>
        </cdr:cNvPr>
        <cdr:cNvSpPr txBox="1"/>
      </cdr:nvSpPr>
      <cdr:spPr>
        <a:xfrm xmlns:a="http://schemas.openxmlformats.org/drawingml/2006/main">
          <a:off x="6324356" y="1120208"/>
          <a:ext cx="307657" cy="2194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300" dirty="0"/>
            <a:t>*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C6738-BFC8-4CA2-B000-590D2DC76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4B0FB-D764-2A96-F8A3-E7D5C1103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26E87-66E1-6617-2D17-1CBC91856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49F5C-D391-95DE-D7E6-574FFA81D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6A809-38FE-C52A-49B2-08EAA8C0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7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486B6-65DA-C72F-3B58-D6ED158FE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66C45C-A7E5-6295-B2C1-8601E23F1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6D5C2-277F-134D-9195-680174A0B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FA9DB-023C-6E4B-EB51-FAF765F95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6F5AF-EC64-0B9D-B3D7-35062B1D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65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CD166D-8768-E153-7363-98D9571A7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274A1-193F-C975-7752-F754CAC8B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D327D-2EE9-88D2-9538-7320A9059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4F3DB-AB1B-76B8-1B97-515968EB5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67AF5-3301-0A1A-FF78-5AF75246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42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34C24-C287-0B17-77D7-6252D72DB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973DB-62BA-C505-DB9E-9C84A7E4A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EABFE-86BE-7CE0-AEE6-FF7D0E77E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32A9B-9B55-5836-51F2-74DFECF2E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F02A8-C2F2-30D1-EEA6-54EE51E3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08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5CA54-B61F-7342-9D72-7C9E6F89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822B37-F870-28CC-FF2B-BF3A2C636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FDECA-CAE8-52DD-E663-BDD8E403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55F7F-317C-1811-1E53-A95823BA2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885D6-9278-FE56-998A-FFACFC434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40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CE79E-3CD0-D601-2F6B-B18A653B2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D1782-97FD-8F9D-61AF-C763D1D351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97258-E258-3EFF-F58F-D6731C1A0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A1333-83A5-3FBB-6013-DF960440E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33A08-9C02-E3A2-FE25-63804DD4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13BF1-4591-5B46-8B76-43FD06D4D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59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A9B88-8B43-CD91-1771-780CE48EF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F58252-CCA8-F6FB-6C85-8AD0D4BE5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4AB1D6-EF26-9D87-BCA1-A998B2AAE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4AB649-BFC5-8AD7-3121-B21CDE5871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35C5C7-4476-FA56-9D20-6A726F12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78335-3F4C-50A5-5F72-46CB453CB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C6B2CC-8BDA-66B3-DD45-E46DFA812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9A57AE-81C1-E7BD-8D14-ACED9F91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63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71763-2C54-9103-1C30-5E6D74261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148861-B4E4-4238-4C8B-847F84AA1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59A6C-CFA7-7BA2-835F-51C9547F7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DCDAA-2330-78E4-870A-59D386EE7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1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739F05-49E7-B1C5-E9B8-F92FAFFBF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29C9A9-F095-53AA-C62B-C17E5B59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B6E52-C9B2-BC3A-7AB2-676CA635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4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DD67B-9DEA-880F-54C2-6A46AD9EF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CAB6B-0858-FA11-1997-BAFF56C3A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98445-4E75-9FA9-C377-CC6A2BDED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AF944-FACD-4F76-33DE-3374225F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7890D-8E85-F052-CEBA-C73D191C1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425B3-9CE2-5121-E139-E7296CAE8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0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6C4E-1D8C-4A3D-7081-0C766F242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0F3DB-9025-2C4A-591E-92FC21255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C065F-B1DA-D1FB-42C9-EC23ECFA7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64BD9-79B6-D9BC-15C3-9E5F29901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EF631-D622-4D30-50E3-DA0F2217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97A87-D4D7-6DD3-F6FE-88C9B2638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3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C2216F-A3FE-06CC-8F15-DB6C5CA15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93349-67BF-4412-E9DB-B60CC845C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6A2A1-036D-D358-E840-9613F01D5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15C73-6357-4BB5-83A4-C638FAD7490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599A2-2D9D-E667-F6F1-37D549973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E5806-E237-22E9-C511-211F5450B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22B25-F8CD-46BF-80F2-4875B09B5B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757C3A8-8B00-42F7-A73D-EC637A240C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08006"/>
              </p:ext>
            </p:extLst>
          </p:nvPr>
        </p:nvGraphicFramePr>
        <p:xfrm>
          <a:off x="373704" y="873163"/>
          <a:ext cx="6103840" cy="512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61106C6-A758-4F98-83BC-3653942D579D}"/>
              </a:ext>
            </a:extLst>
          </p:cNvPr>
          <p:cNvSpPr txBox="1"/>
          <p:nvPr/>
        </p:nvSpPr>
        <p:spPr>
          <a:xfrm>
            <a:off x="373704" y="5384672"/>
            <a:ext cx="117225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Supplemental Figure 1. (</a:t>
            </a:r>
            <a:r>
              <a:rPr lang="en-GB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A) </a:t>
            </a:r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comparison of carbohydrate contents of orange and black regions of the carrot batons. Data are the mean values of the mean of all biological replicates ± SD (n = 5). </a:t>
            </a:r>
            <a:r>
              <a:rPr lang="en-GB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(B) </a:t>
            </a:r>
            <a:r>
              <a:rPr lang="en-GB" dirty="0"/>
              <a:t>Relative levels of organic acids in orange and black carrot samples using GC/MS. Relative concentration was the mean compound (n=17) normalised to the internal standards. Asterisks indicate the statistical significance level: p-value ≤ 0.05 (*), &lt; 0.01 (**), and &lt; 0.001 (***) using ANOVA. Data is the mean +/- standard deviation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560B09-443F-443F-BC33-F303C770A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544" y="1414302"/>
            <a:ext cx="4593908" cy="3533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F9587A-CCB0-409B-A8A0-7BB2005BDAC3}"/>
              </a:ext>
            </a:extLst>
          </p:cNvPr>
          <p:cNvSpPr txBox="1"/>
          <p:nvPr/>
        </p:nvSpPr>
        <p:spPr>
          <a:xfrm>
            <a:off x="770709" y="577597"/>
            <a:ext cx="828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                                                                                                               B</a:t>
            </a:r>
          </a:p>
        </p:txBody>
      </p:sp>
    </p:spTree>
    <p:extLst>
      <p:ext uri="{BB962C8B-B14F-4D97-AF65-F5344CB8AC3E}">
        <p14:creationId xmlns:p14="http://schemas.microsoft.com/office/powerpoint/2010/main" val="4130045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Schulz</dc:creator>
  <cp:lastModifiedBy>Christine Foyer (Biosciences)</cp:lastModifiedBy>
  <cp:revision>10</cp:revision>
  <dcterms:created xsi:type="dcterms:W3CDTF">2023-04-22T11:54:22Z</dcterms:created>
  <dcterms:modified xsi:type="dcterms:W3CDTF">2023-04-28T13:50:04Z</dcterms:modified>
</cp:coreProperties>
</file>